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grandir Wide Heavy" charset="1" panose="00000A05000000000000"/>
      <p:regular r:id="rId20"/>
    </p:embeddedFont>
    <p:embeddedFont>
      <p:font typeface="Muli Bold" charset="1" panose="00000800000000000000"/>
      <p:regular r:id="rId21"/>
    </p:embeddedFont>
    <p:embeddedFont>
      <p:font typeface="Muli" charset="1" panose="00000500000000000000"/>
      <p:regular r:id="rId22"/>
    </p:embeddedFont>
    <p:embeddedFont>
      <p:font typeface="Arimo" charset="1" panose="020B06040202020202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24401">
            <a:off x="-228600" y="801837"/>
            <a:ext cx="21929002" cy="7934312"/>
          </a:xfrm>
          <a:custGeom>
            <a:avLst/>
            <a:gdLst/>
            <a:ahLst/>
            <a:cxnLst/>
            <a:rect r="r" b="b" t="t" l="l"/>
            <a:pathLst>
              <a:path h="7934312" w="21929002">
                <a:moveTo>
                  <a:pt x="0" y="0"/>
                </a:moveTo>
                <a:lnTo>
                  <a:pt x="21929002" y="0"/>
                </a:lnTo>
                <a:lnTo>
                  <a:pt x="21929002" y="7934312"/>
                </a:lnTo>
                <a:lnTo>
                  <a:pt x="0" y="7934312"/>
                </a:lnTo>
                <a:lnTo>
                  <a:pt x="0" y="0"/>
                </a:lnTo>
                <a:close/>
              </a:path>
            </a:pathLst>
          </a:custGeom>
          <a:blipFill>
            <a:blip r:embed="rId2">
              <a:alphaModFix amt="38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424401">
            <a:off x="4937414" y="8357760"/>
            <a:ext cx="21929002" cy="7934312"/>
          </a:xfrm>
          <a:custGeom>
            <a:avLst/>
            <a:gdLst/>
            <a:ahLst/>
            <a:cxnLst/>
            <a:rect r="r" b="b" t="t" l="l"/>
            <a:pathLst>
              <a:path h="7934312" w="21929002">
                <a:moveTo>
                  <a:pt x="0" y="0"/>
                </a:moveTo>
                <a:lnTo>
                  <a:pt x="21929002" y="0"/>
                </a:lnTo>
                <a:lnTo>
                  <a:pt x="21929002" y="7934312"/>
                </a:lnTo>
                <a:lnTo>
                  <a:pt x="0" y="7934312"/>
                </a:lnTo>
                <a:lnTo>
                  <a:pt x="0" y="0"/>
                </a:lnTo>
                <a:close/>
              </a:path>
            </a:pathLst>
          </a:custGeom>
          <a:blipFill>
            <a:blip r:embed="rId2">
              <a:alphaModFix amt="38000"/>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761456" y="3581904"/>
            <a:ext cx="14765088" cy="2308226"/>
          </a:xfrm>
          <a:prstGeom prst="rect">
            <a:avLst/>
          </a:prstGeom>
        </p:spPr>
        <p:txBody>
          <a:bodyPr anchor="t" rtlCol="false" tIns="0" lIns="0" bIns="0" rIns="0">
            <a:spAutoFit/>
          </a:bodyPr>
          <a:lstStyle/>
          <a:p>
            <a:pPr algn="ctr">
              <a:lnSpc>
                <a:spcPts val="8000"/>
              </a:lnSpc>
            </a:pPr>
            <a:r>
              <a:rPr lang="en-US" b="true" sz="8000">
                <a:solidFill>
                  <a:srgbClr val="3D36A8"/>
                </a:solidFill>
                <a:latin typeface="Agrandir Wide Heavy"/>
                <a:ea typeface="Agrandir Wide Heavy"/>
                <a:cs typeface="Agrandir Wide Heavy"/>
                <a:sym typeface="Agrandir Wide Heavy"/>
              </a:rPr>
              <a:t>WAREHOUSE ACCOUNTING CRM</a:t>
            </a:r>
          </a:p>
        </p:txBody>
      </p:sp>
      <p:sp>
        <p:nvSpPr>
          <p:cNvPr name="TextBox 5" id="5"/>
          <p:cNvSpPr txBox="true"/>
          <p:nvPr/>
        </p:nvSpPr>
        <p:spPr>
          <a:xfrm rot="0">
            <a:off x="4743549" y="6464943"/>
            <a:ext cx="8800902" cy="1031382"/>
          </a:xfrm>
          <a:prstGeom prst="rect">
            <a:avLst/>
          </a:prstGeom>
        </p:spPr>
        <p:txBody>
          <a:bodyPr anchor="t" rtlCol="false" tIns="0" lIns="0" bIns="0" rIns="0">
            <a:spAutoFit/>
          </a:bodyPr>
          <a:lstStyle/>
          <a:p>
            <a:pPr algn="ctr">
              <a:lnSpc>
                <a:spcPts val="8440"/>
              </a:lnSpc>
            </a:pPr>
            <a:r>
              <a:rPr lang="en-US" b="true" sz="6029">
                <a:solidFill>
                  <a:srgbClr val="FFFFFF"/>
                </a:solidFill>
                <a:latin typeface="Muli Bold"/>
                <a:ea typeface="Muli Bold"/>
                <a:cs typeface="Muli Bold"/>
                <a:sym typeface="Muli Bold"/>
              </a:rPr>
              <a:t>Borcelle University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647475" y="5989204"/>
            <a:ext cx="7640525" cy="4297796"/>
          </a:xfrm>
          <a:custGeom>
            <a:avLst/>
            <a:gdLst/>
            <a:ahLst/>
            <a:cxnLst/>
            <a:rect r="r" b="b" t="t" l="l"/>
            <a:pathLst>
              <a:path h="4297796" w="7640525">
                <a:moveTo>
                  <a:pt x="0" y="0"/>
                </a:moveTo>
                <a:lnTo>
                  <a:pt x="7640525" y="0"/>
                </a:lnTo>
                <a:lnTo>
                  <a:pt x="7640525" y="4297796"/>
                </a:lnTo>
                <a:lnTo>
                  <a:pt x="0" y="4297796"/>
                </a:lnTo>
                <a:lnTo>
                  <a:pt x="0" y="0"/>
                </a:lnTo>
                <a:close/>
              </a:path>
            </a:pathLst>
          </a:custGeom>
          <a:blipFill>
            <a:blip r:embed="rId6"/>
            <a:stretch>
              <a:fillRect l="0" t="0" r="0" b="0"/>
            </a:stretch>
          </a:blipFill>
        </p:spPr>
      </p:sp>
      <p:sp>
        <p:nvSpPr>
          <p:cNvPr name="TextBox 6" id="6"/>
          <p:cNvSpPr txBox="true"/>
          <p:nvPr/>
        </p:nvSpPr>
        <p:spPr>
          <a:xfrm rot="0">
            <a:off x="3665196" y="323927"/>
            <a:ext cx="10957609" cy="1830074"/>
          </a:xfrm>
          <a:prstGeom prst="rect">
            <a:avLst/>
          </a:prstGeom>
        </p:spPr>
        <p:txBody>
          <a:bodyPr anchor="t" rtlCol="false" tIns="0" lIns="0" bIns="0" rIns="0">
            <a:spAutoFit/>
          </a:bodyPr>
          <a:lstStyle/>
          <a:p>
            <a:pPr algn="l">
              <a:lnSpc>
                <a:spcPts val="11300"/>
              </a:lnSpc>
            </a:pPr>
            <a:r>
              <a:rPr lang="en-US" b="true" sz="11300">
                <a:solidFill>
                  <a:srgbClr val="3D36A8"/>
                </a:solidFill>
                <a:latin typeface="Agrandir Wide Heavy"/>
                <a:ea typeface="Agrandir Wide Heavy"/>
                <a:cs typeface="Agrandir Wide Heavy"/>
                <a:sym typeface="Agrandir Wide Heavy"/>
              </a:rPr>
              <a:t>TEMPLATES </a:t>
            </a:r>
          </a:p>
        </p:txBody>
      </p:sp>
      <p:sp>
        <p:nvSpPr>
          <p:cNvPr name="TextBox 7" id="7"/>
          <p:cNvSpPr txBox="true"/>
          <p:nvPr/>
        </p:nvSpPr>
        <p:spPr>
          <a:xfrm rot="0">
            <a:off x="227758" y="2332214"/>
            <a:ext cx="11460409" cy="555589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Regi</a:t>
            </a:r>
            <a:r>
              <a:rPr lang="en-US" sz="2588">
                <a:solidFill>
                  <a:srgbClr val="000000"/>
                </a:solidFill>
                <a:latin typeface="Arimo"/>
                <a:ea typeface="Arimo"/>
                <a:cs typeface="Arimo"/>
                <a:sym typeface="Arimo"/>
              </a:rPr>
              <a:t>sterPageView → register.html</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Description: The RegisterPageView view handles rendering the user registration page.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Template: The view uses the render() method to render the register.html template.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Action: When a user navigates to the registration page, Django uses the RegisterPageView view to render the register.html template. This template displays the registration form where the user can input their details.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a:t>
            </a:r>
            <a:r>
              <a:rPr lang="en-US" sz="2588">
                <a:solidFill>
                  <a:srgbClr val="000000"/>
                </a:solidFill>
                <a:latin typeface="Arimo"/>
                <a:ea typeface="Arimo"/>
                <a:cs typeface="Arimo"/>
                <a:sym typeface="Arimo"/>
              </a:rPr>
              <a:t>elationship:</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View: RegisterPageView</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Template: register.html</a:t>
            </a:r>
          </a:p>
          <a:p>
            <a:pPr algn="l">
              <a:lnSpc>
                <a:spcPts val="3624"/>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968926" y="5857632"/>
            <a:ext cx="9319074" cy="4184748"/>
          </a:xfrm>
          <a:custGeom>
            <a:avLst/>
            <a:gdLst/>
            <a:ahLst/>
            <a:cxnLst/>
            <a:rect r="r" b="b" t="t" l="l"/>
            <a:pathLst>
              <a:path h="4184748" w="9319074">
                <a:moveTo>
                  <a:pt x="0" y="0"/>
                </a:moveTo>
                <a:lnTo>
                  <a:pt x="9319074" y="0"/>
                </a:lnTo>
                <a:lnTo>
                  <a:pt x="9319074" y="4184748"/>
                </a:lnTo>
                <a:lnTo>
                  <a:pt x="0" y="4184748"/>
                </a:lnTo>
                <a:lnTo>
                  <a:pt x="0" y="0"/>
                </a:lnTo>
                <a:close/>
              </a:path>
            </a:pathLst>
          </a:custGeom>
          <a:blipFill>
            <a:blip r:embed="rId6"/>
            <a:stretch>
              <a:fillRect l="0" t="-801" r="0" b="-801"/>
            </a:stretch>
          </a:blipFill>
        </p:spPr>
      </p:sp>
      <p:sp>
        <p:nvSpPr>
          <p:cNvPr name="TextBox 6" id="6"/>
          <p:cNvSpPr txBox="true"/>
          <p:nvPr/>
        </p:nvSpPr>
        <p:spPr>
          <a:xfrm rot="0">
            <a:off x="3665196" y="323927"/>
            <a:ext cx="10957609" cy="1830074"/>
          </a:xfrm>
          <a:prstGeom prst="rect">
            <a:avLst/>
          </a:prstGeom>
        </p:spPr>
        <p:txBody>
          <a:bodyPr anchor="t" rtlCol="false" tIns="0" lIns="0" bIns="0" rIns="0">
            <a:spAutoFit/>
          </a:bodyPr>
          <a:lstStyle/>
          <a:p>
            <a:pPr algn="l">
              <a:lnSpc>
                <a:spcPts val="11300"/>
              </a:lnSpc>
            </a:pPr>
            <a:r>
              <a:rPr lang="en-US" b="true" sz="11300">
                <a:solidFill>
                  <a:srgbClr val="3D36A8"/>
                </a:solidFill>
                <a:latin typeface="Agrandir Wide Heavy"/>
                <a:ea typeface="Agrandir Wide Heavy"/>
                <a:cs typeface="Agrandir Wide Heavy"/>
                <a:sym typeface="Agrandir Wide Heavy"/>
              </a:rPr>
              <a:t>TEMPLATES </a:t>
            </a:r>
          </a:p>
        </p:txBody>
      </p:sp>
      <p:sp>
        <p:nvSpPr>
          <p:cNvPr name="TextBox 7" id="7"/>
          <p:cNvSpPr txBox="true"/>
          <p:nvPr/>
        </p:nvSpPr>
        <p:spPr>
          <a:xfrm rot="0">
            <a:off x="227758" y="2332214"/>
            <a:ext cx="11460409" cy="555589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Login</a:t>
            </a:r>
            <a:r>
              <a:rPr lang="en-US" sz="2588">
                <a:solidFill>
                  <a:srgbClr val="000000"/>
                </a:solidFill>
                <a:latin typeface="Arimo"/>
                <a:ea typeface="Arimo"/>
                <a:cs typeface="Arimo"/>
                <a:sym typeface="Arimo"/>
              </a:rPr>
              <a:t>PageView → login.html</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Description: The LoginPageView view is responsible for rendering the login page.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Template: The login.html template is rendered through the render() method in the LoginPageView.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Action: When the user visits the login page, the LoginPageView view renders the login.html template, providing a form for users to enter their username and password.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a:t>
            </a:r>
            <a:r>
              <a:rPr lang="en-US" sz="2588">
                <a:solidFill>
                  <a:srgbClr val="000000"/>
                </a:solidFill>
                <a:latin typeface="Arimo"/>
                <a:ea typeface="Arimo"/>
                <a:cs typeface="Arimo"/>
                <a:sym typeface="Arimo"/>
              </a:rPr>
              <a:t>elationship:</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View: LoginPageView</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Template: login.html</a:t>
            </a:r>
          </a:p>
          <a:p>
            <a:pPr algn="l">
              <a:lnSpc>
                <a:spcPts val="3624"/>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906575" y="6209674"/>
            <a:ext cx="7381425" cy="4152052"/>
          </a:xfrm>
          <a:custGeom>
            <a:avLst/>
            <a:gdLst/>
            <a:ahLst/>
            <a:cxnLst/>
            <a:rect r="r" b="b" t="t" l="l"/>
            <a:pathLst>
              <a:path h="4152052" w="7381425">
                <a:moveTo>
                  <a:pt x="0" y="0"/>
                </a:moveTo>
                <a:lnTo>
                  <a:pt x="7381425" y="0"/>
                </a:lnTo>
                <a:lnTo>
                  <a:pt x="7381425" y="4152052"/>
                </a:lnTo>
                <a:lnTo>
                  <a:pt x="0" y="4152052"/>
                </a:lnTo>
                <a:lnTo>
                  <a:pt x="0" y="0"/>
                </a:lnTo>
                <a:close/>
              </a:path>
            </a:pathLst>
          </a:custGeom>
          <a:blipFill>
            <a:blip r:embed="rId6"/>
            <a:stretch>
              <a:fillRect l="0" t="0" r="0" b="0"/>
            </a:stretch>
          </a:blipFill>
        </p:spPr>
      </p:sp>
      <p:sp>
        <p:nvSpPr>
          <p:cNvPr name="TextBox 6" id="6"/>
          <p:cNvSpPr txBox="true"/>
          <p:nvPr/>
        </p:nvSpPr>
        <p:spPr>
          <a:xfrm rot="0">
            <a:off x="3665196" y="323927"/>
            <a:ext cx="10957609" cy="1830074"/>
          </a:xfrm>
          <a:prstGeom prst="rect">
            <a:avLst/>
          </a:prstGeom>
        </p:spPr>
        <p:txBody>
          <a:bodyPr anchor="t" rtlCol="false" tIns="0" lIns="0" bIns="0" rIns="0">
            <a:spAutoFit/>
          </a:bodyPr>
          <a:lstStyle/>
          <a:p>
            <a:pPr algn="l">
              <a:lnSpc>
                <a:spcPts val="11300"/>
              </a:lnSpc>
            </a:pPr>
            <a:r>
              <a:rPr lang="en-US" b="true" sz="11300">
                <a:solidFill>
                  <a:srgbClr val="3D36A8"/>
                </a:solidFill>
                <a:latin typeface="Agrandir Wide Heavy"/>
                <a:ea typeface="Agrandir Wide Heavy"/>
                <a:cs typeface="Agrandir Wide Heavy"/>
                <a:sym typeface="Agrandir Wide Heavy"/>
              </a:rPr>
              <a:t>TEMPLATES </a:t>
            </a:r>
          </a:p>
        </p:txBody>
      </p:sp>
      <p:sp>
        <p:nvSpPr>
          <p:cNvPr name="TextBox 7" id="7"/>
          <p:cNvSpPr txBox="true"/>
          <p:nvPr/>
        </p:nvSpPr>
        <p:spPr>
          <a:xfrm rot="0">
            <a:off x="227758" y="2332214"/>
            <a:ext cx="11460409" cy="601309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Trans</a:t>
            </a:r>
            <a:r>
              <a:rPr lang="en-US" sz="2588">
                <a:solidFill>
                  <a:srgbClr val="000000"/>
                </a:solidFill>
                <a:latin typeface="Arimo"/>
                <a:ea typeface="Arimo"/>
                <a:cs typeface="Arimo"/>
                <a:sym typeface="Arimo"/>
              </a:rPr>
              <a:t>actionViewSet → Template for Transactions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Description: The TransactionViewSet view handles API requests for creating and listing transactions.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Template: The transactions_list.html template is used to display the transaction list on a webpage.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Action: When the user requests the transaction list page, the transactions_list view fetches all transactions from the database and renders the transactions_list.html template, which displays the transactions in a table format.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a:t>
            </a:r>
            <a:r>
              <a:rPr lang="en-US" sz="2588">
                <a:solidFill>
                  <a:srgbClr val="000000"/>
                </a:solidFill>
                <a:latin typeface="Arimo"/>
                <a:ea typeface="Arimo"/>
                <a:cs typeface="Arimo"/>
                <a:sym typeface="Arimo"/>
              </a:rPr>
              <a:t>elationship:</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View: transactions_list</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Template: transactions_list.html</a:t>
            </a:r>
          </a:p>
          <a:p>
            <a:pPr algn="l">
              <a:lnSpc>
                <a:spcPts val="3624"/>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7136237"/>
            <a:ext cx="9846134" cy="3150763"/>
          </a:xfrm>
          <a:custGeom>
            <a:avLst/>
            <a:gdLst/>
            <a:ahLst/>
            <a:cxnLst/>
            <a:rect r="r" b="b" t="t" l="l"/>
            <a:pathLst>
              <a:path h="3150763" w="9846134">
                <a:moveTo>
                  <a:pt x="0" y="0"/>
                </a:moveTo>
                <a:lnTo>
                  <a:pt x="9846134" y="0"/>
                </a:lnTo>
                <a:lnTo>
                  <a:pt x="9846134" y="3150763"/>
                </a:lnTo>
                <a:lnTo>
                  <a:pt x="0" y="3150763"/>
                </a:lnTo>
                <a:lnTo>
                  <a:pt x="0" y="0"/>
                </a:lnTo>
                <a:close/>
              </a:path>
            </a:pathLst>
          </a:custGeom>
          <a:blipFill>
            <a:blip r:embed="rId6"/>
            <a:stretch>
              <a:fillRect l="0" t="0" r="0" b="0"/>
            </a:stretch>
          </a:blipFill>
        </p:spPr>
      </p:sp>
      <p:sp>
        <p:nvSpPr>
          <p:cNvPr name="Freeform 6" id="6"/>
          <p:cNvSpPr/>
          <p:nvPr/>
        </p:nvSpPr>
        <p:spPr>
          <a:xfrm flipH="false" flipV="false" rot="0">
            <a:off x="8414609" y="7030556"/>
            <a:ext cx="11301259" cy="3362125"/>
          </a:xfrm>
          <a:custGeom>
            <a:avLst/>
            <a:gdLst/>
            <a:ahLst/>
            <a:cxnLst/>
            <a:rect r="r" b="b" t="t" l="l"/>
            <a:pathLst>
              <a:path h="3362125" w="11301259">
                <a:moveTo>
                  <a:pt x="0" y="0"/>
                </a:moveTo>
                <a:lnTo>
                  <a:pt x="11301259" y="0"/>
                </a:lnTo>
                <a:lnTo>
                  <a:pt x="11301259" y="3362125"/>
                </a:lnTo>
                <a:lnTo>
                  <a:pt x="0" y="3362125"/>
                </a:lnTo>
                <a:lnTo>
                  <a:pt x="0" y="0"/>
                </a:lnTo>
                <a:close/>
              </a:path>
            </a:pathLst>
          </a:custGeom>
          <a:blipFill>
            <a:blip r:embed="rId7"/>
            <a:stretch>
              <a:fillRect l="0" t="0" r="0" b="0"/>
            </a:stretch>
          </a:blipFill>
        </p:spPr>
      </p:sp>
      <p:sp>
        <p:nvSpPr>
          <p:cNvPr name="TextBox 7" id="7"/>
          <p:cNvSpPr txBox="true"/>
          <p:nvPr/>
        </p:nvSpPr>
        <p:spPr>
          <a:xfrm rot="0">
            <a:off x="3665196" y="323927"/>
            <a:ext cx="10957609" cy="1830074"/>
          </a:xfrm>
          <a:prstGeom prst="rect">
            <a:avLst/>
          </a:prstGeom>
        </p:spPr>
        <p:txBody>
          <a:bodyPr anchor="t" rtlCol="false" tIns="0" lIns="0" bIns="0" rIns="0">
            <a:spAutoFit/>
          </a:bodyPr>
          <a:lstStyle/>
          <a:p>
            <a:pPr algn="l">
              <a:lnSpc>
                <a:spcPts val="11300"/>
              </a:lnSpc>
            </a:pPr>
            <a:r>
              <a:rPr lang="en-US" b="true" sz="11300">
                <a:solidFill>
                  <a:srgbClr val="3D36A8"/>
                </a:solidFill>
                <a:latin typeface="Agrandir Wide Heavy"/>
                <a:ea typeface="Agrandir Wide Heavy"/>
                <a:cs typeface="Agrandir Wide Heavy"/>
                <a:sym typeface="Agrandir Wide Heavy"/>
              </a:rPr>
              <a:t>TEMPLATES </a:t>
            </a:r>
          </a:p>
        </p:txBody>
      </p:sp>
      <p:sp>
        <p:nvSpPr>
          <p:cNvPr name="TextBox 8" id="8"/>
          <p:cNvSpPr txBox="true"/>
          <p:nvPr/>
        </p:nvSpPr>
        <p:spPr>
          <a:xfrm rot="0">
            <a:off x="0" y="1943961"/>
            <a:ext cx="11460409" cy="555589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D</a:t>
            </a:r>
            <a:r>
              <a:rPr lang="en-US" sz="2588">
                <a:solidFill>
                  <a:srgbClr val="000000"/>
                </a:solidFill>
                <a:latin typeface="Arimo"/>
                <a:ea typeface="Arimo"/>
                <a:cs typeface="Arimo"/>
                <a:sym typeface="Arimo"/>
              </a:rPr>
              <a:t>ailyReportViewSet / MonthlyReportViewSet → Report Templates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Description: The DailyReportViewSet and MonthlyReportViewSet views handle requests for daily and monthly report lists.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Template: The daily_report_list.html and monthly_report_list.html templates are used to render daily and monthly reports, respectively.</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Action: When the user requests the report lists, the views query the database, retrieve the reports, and pass the data to the templates. These templates then display the reports in table format with detailed information.</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a:t>
            </a:r>
            <a:r>
              <a:rPr lang="en-US" sz="2588">
                <a:solidFill>
                  <a:srgbClr val="000000"/>
                </a:solidFill>
                <a:latin typeface="Arimo"/>
                <a:ea typeface="Arimo"/>
                <a:cs typeface="Arimo"/>
                <a:sym typeface="Arimo"/>
              </a:rPr>
              <a:t>elationship:</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View: daily_report_list → Template: daily_report_list.html</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View: monthly_report_list → Template: monthly_report_list.html</a:t>
            </a:r>
          </a:p>
          <a:p>
            <a:pPr algn="l">
              <a:lnSpc>
                <a:spcPts val="3624"/>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07940" y="2606732"/>
            <a:ext cx="16432369" cy="7435647"/>
          </a:xfrm>
          <a:custGeom>
            <a:avLst/>
            <a:gdLst/>
            <a:ahLst/>
            <a:cxnLst/>
            <a:rect r="r" b="b" t="t" l="l"/>
            <a:pathLst>
              <a:path h="7435647" w="16432369">
                <a:moveTo>
                  <a:pt x="0" y="0"/>
                </a:moveTo>
                <a:lnTo>
                  <a:pt x="16432369" y="0"/>
                </a:lnTo>
                <a:lnTo>
                  <a:pt x="16432369" y="7435648"/>
                </a:lnTo>
                <a:lnTo>
                  <a:pt x="0" y="7435648"/>
                </a:lnTo>
                <a:lnTo>
                  <a:pt x="0" y="0"/>
                </a:lnTo>
                <a:close/>
              </a:path>
            </a:pathLst>
          </a:custGeom>
          <a:blipFill>
            <a:blip r:embed="rId6"/>
            <a:stretch>
              <a:fillRect l="0" t="0" r="0" b="0"/>
            </a:stretch>
          </a:blipFill>
        </p:spPr>
      </p:sp>
      <p:sp>
        <p:nvSpPr>
          <p:cNvPr name="TextBox 6" id="6"/>
          <p:cNvSpPr txBox="true"/>
          <p:nvPr/>
        </p:nvSpPr>
        <p:spPr>
          <a:xfrm rot="0">
            <a:off x="3665196" y="323927"/>
            <a:ext cx="10957609" cy="1830074"/>
          </a:xfrm>
          <a:prstGeom prst="rect">
            <a:avLst/>
          </a:prstGeom>
        </p:spPr>
        <p:txBody>
          <a:bodyPr anchor="t" rtlCol="false" tIns="0" lIns="0" bIns="0" rIns="0">
            <a:spAutoFit/>
          </a:bodyPr>
          <a:lstStyle/>
          <a:p>
            <a:pPr algn="l">
              <a:lnSpc>
                <a:spcPts val="11300"/>
              </a:lnSpc>
            </a:pPr>
            <a:r>
              <a:rPr lang="en-US" b="true" sz="11300">
                <a:solidFill>
                  <a:srgbClr val="3D36A8"/>
                </a:solidFill>
                <a:latin typeface="Agrandir Wide Heavy"/>
                <a:ea typeface="Agrandir Wide Heavy"/>
                <a:cs typeface="Agrandir Wide Heavy"/>
                <a:sym typeface="Agrandir Wide Heavy"/>
              </a:rPr>
              <a:t>TEMPLATES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58458" y="8130886"/>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0517886" y="-6406552"/>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6612669" y="1823048"/>
            <a:ext cx="6282909" cy="2120482"/>
          </a:xfrm>
          <a:custGeom>
            <a:avLst/>
            <a:gdLst/>
            <a:ahLst/>
            <a:cxnLst/>
            <a:rect r="r" b="b" t="t" l="l"/>
            <a:pathLst>
              <a:path h="2120482" w="6282909">
                <a:moveTo>
                  <a:pt x="0" y="0"/>
                </a:moveTo>
                <a:lnTo>
                  <a:pt x="6282910" y="0"/>
                </a:lnTo>
                <a:lnTo>
                  <a:pt x="6282910" y="2120482"/>
                </a:lnTo>
                <a:lnTo>
                  <a:pt x="0" y="2120482"/>
                </a:lnTo>
                <a:lnTo>
                  <a:pt x="0" y="0"/>
                </a:lnTo>
                <a:close/>
              </a:path>
            </a:pathLst>
          </a:custGeom>
          <a:blipFill>
            <a:blip r:embed="rId4"/>
            <a:stretch>
              <a:fillRect l="0" t="0" r="0" b="0"/>
            </a:stretch>
          </a:blipFill>
        </p:spPr>
      </p:sp>
      <p:sp>
        <p:nvSpPr>
          <p:cNvPr name="Freeform 5" id="5"/>
          <p:cNvSpPr/>
          <p:nvPr/>
        </p:nvSpPr>
        <p:spPr>
          <a:xfrm flipH="false" flipV="false" rot="-424401">
            <a:off x="-2436668" y="-6645801"/>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5">
              <a:alphaModFix amt="38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2245754" y="2097851"/>
            <a:ext cx="8326661" cy="9736821"/>
          </a:xfrm>
          <a:custGeom>
            <a:avLst/>
            <a:gdLst/>
            <a:ahLst/>
            <a:cxnLst/>
            <a:rect r="r" b="b" t="t" l="l"/>
            <a:pathLst>
              <a:path h="9736821" w="8326661">
                <a:moveTo>
                  <a:pt x="0" y="0"/>
                </a:moveTo>
                <a:lnTo>
                  <a:pt x="8326661" y="0"/>
                </a:lnTo>
                <a:lnTo>
                  <a:pt x="8326661" y="9736822"/>
                </a:lnTo>
                <a:lnTo>
                  <a:pt x="0" y="9736822"/>
                </a:lnTo>
                <a:lnTo>
                  <a:pt x="0" y="0"/>
                </a:lnTo>
                <a:close/>
              </a:path>
            </a:pathLst>
          </a:custGeom>
          <a:blipFill>
            <a:blip r:embed="rId7"/>
            <a:stretch>
              <a:fillRect l="0" t="0" r="0" b="0"/>
            </a:stretch>
          </a:blipFill>
        </p:spPr>
      </p:sp>
      <p:sp>
        <p:nvSpPr>
          <p:cNvPr name="TextBox 7" id="7"/>
          <p:cNvSpPr txBox="true"/>
          <p:nvPr/>
        </p:nvSpPr>
        <p:spPr>
          <a:xfrm rot="0">
            <a:off x="7197923" y="1993076"/>
            <a:ext cx="6399874" cy="1675651"/>
          </a:xfrm>
          <a:prstGeom prst="rect">
            <a:avLst/>
          </a:prstGeom>
        </p:spPr>
        <p:txBody>
          <a:bodyPr anchor="t" rtlCol="false" tIns="0" lIns="0" bIns="0" rIns="0">
            <a:spAutoFit/>
          </a:bodyPr>
          <a:lstStyle/>
          <a:p>
            <a:pPr algn="l">
              <a:lnSpc>
                <a:spcPts val="10307"/>
              </a:lnSpc>
            </a:pPr>
            <a:r>
              <a:rPr lang="en-US" b="true" sz="10307">
                <a:solidFill>
                  <a:srgbClr val="3D36A8"/>
                </a:solidFill>
                <a:latin typeface="Agrandir Wide Heavy"/>
                <a:ea typeface="Agrandir Wide Heavy"/>
                <a:cs typeface="Agrandir Wide Heavy"/>
                <a:sym typeface="Agrandir Wide Heavy"/>
              </a:rPr>
              <a:t>TOPIC</a:t>
            </a:r>
          </a:p>
        </p:txBody>
      </p:sp>
      <p:sp>
        <p:nvSpPr>
          <p:cNvPr name="TextBox 8" id="8"/>
          <p:cNvSpPr txBox="true"/>
          <p:nvPr/>
        </p:nvSpPr>
        <p:spPr>
          <a:xfrm rot="0">
            <a:off x="6612669" y="4226289"/>
            <a:ext cx="10646631" cy="4317665"/>
          </a:xfrm>
          <a:prstGeom prst="rect">
            <a:avLst/>
          </a:prstGeom>
        </p:spPr>
        <p:txBody>
          <a:bodyPr anchor="t" rtlCol="false" tIns="0" lIns="0" bIns="0" rIns="0">
            <a:spAutoFit/>
          </a:bodyPr>
          <a:lstStyle/>
          <a:p>
            <a:pPr algn="l" marL="886302" indent="-443151" lvl="1">
              <a:lnSpc>
                <a:spcPts val="5747"/>
              </a:lnSpc>
              <a:buFont typeface="Arial"/>
              <a:buChar char="•"/>
            </a:pPr>
            <a:r>
              <a:rPr lang="en-US" sz="4105">
                <a:solidFill>
                  <a:srgbClr val="3D36A8"/>
                </a:solidFill>
                <a:latin typeface="Muli"/>
                <a:ea typeface="Muli"/>
                <a:cs typeface="Muli"/>
                <a:sym typeface="Muli"/>
              </a:rPr>
              <a:t>The goal of the project is to create a lightweight CRM system for a warehouse</a:t>
            </a:r>
          </a:p>
          <a:p>
            <a:pPr algn="l" marL="886302" indent="-443151" lvl="1">
              <a:lnSpc>
                <a:spcPts val="5747"/>
              </a:lnSpc>
              <a:buFont typeface="Arial"/>
              <a:buChar char="•"/>
            </a:pPr>
            <a:r>
              <a:rPr lang="en-US" sz="4105">
                <a:solidFill>
                  <a:srgbClr val="3D36A8"/>
                </a:solidFill>
                <a:latin typeface="Muli"/>
                <a:ea typeface="Muli"/>
                <a:cs typeface="Muli"/>
                <a:sym typeface="Muli"/>
              </a:rPr>
              <a:t>The main consumer is a small business or individual cells of network marketing.</a:t>
            </a:r>
          </a:p>
          <a:p>
            <a:pPr algn="l">
              <a:lnSpc>
                <a:spcPts val="5747"/>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2">
              <a:alphaModFix amt="38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206491">
            <a:off x="10091085" y="-10463727"/>
            <a:ext cx="29859551" cy="10803728"/>
          </a:xfrm>
          <a:custGeom>
            <a:avLst/>
            <a:gdLst/>
            <a:ahLst/>
            <a:cxnLst/>
            <a:rect r="r" b="b" t="t" l="l"/>
            <a:pathLst>
              <a:path h="10803728" w="29859551">
                <a:moveTo>
                  <a:pt x="0" y="0"/>
                </a:moveTo>
                <a:lnTo>
                  <a:pt x="29859551" y="0"/>
                </a:lnTo>
                <a:lnTo>
                  <a:pt x="29859551" y="10803729"/>
                </a:lnTo>
                <a:lnTo>
                  <a:pt x="0" y="10803729"/>
                </a:lnTo>
                <a:lnTo>
                  <a:pt x="0" y="0"/>
                </a:lnTo>
                <a:close/>
              </a:path>
            </a:pathLst>
          </a:custGeom>
          <a:blipFill>
            <a:blip r:embed="rId2">
              <a:alphaModFix amt="38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71430" y="583633"/>
            <a:ext cx="7314508" cy="2468647"/>
          </a:xfrm>
          <a:custGeom>
            <a:avLst/>
            <a:gdLst/>
            <a:ahLst/>
            <a:cxnLst/>
            <a:rect r="r" b="b" t="t" l="l"/>
            <a:pathLst>
              <a:path h="2468647" w="7314508">
                <a:moveTo>
                  <a:pt x="0" y="0"/>
                </a:moveTo>
                <a:lnTo>
                  <a:pt x="7314508" y="0"/>
                </a:lnTo>
                <a:lnTo>
                  <a:pt x="7314508" y="2468647"/>
                </a:lnTo>
                <a:lnTo>
                  <a:pt x="0" y="2468647"/>
                </a:lnTo>
                <a:lnTo>
                  <a:pt x="0" y="0"/>
                </a:lnTo>
                <a:close/>
              </a:path>
            </a:pathLst>
          </a:custGeom>
          <a:blipFill>
            <a:blip r:embed="rId4"/>
            <a:stretch>
              <a:fillRect l="0" t="0" r="0" b="0"/>
            </a:stretch>
          </a:blipFill>
        </p:spPr>
      </p:sp>
      <p:grpSp>
        <p:nvGrpSpPr>
          <p:cNvPr name="Group 5" id="5"/>
          <p:cNvGrpSpPr/>
          <p:nvPr/>
        </p:nvGrpSpPr>
        <p:grpSpPr>
          <a:xfrm rot="0">
            <a:off x="1235020" y="3418127"/>
            <a:ext cx="10758664" cy="1725373"/>
            <a:chOff x="0" y="0"/>
            <a:chExt cx="2717710" cy="435841"/>
          </a:xfrm>
        </p:grpSpPr>
        <p:sp>
          <p:nvSpPr>
            <p:cNvPr name="Freeform 6" id="6"/>
            <p:cNvSpPr/>
            <p:nvPr/>
          </p:nvSpPr>
          <p:spPr>
            <a:xfrm flipH="false" flipV="false" rot="0">
              <a:off x="0" y="0"/>
              <a:ext cx="2717710" cy="435841"/>
            </a:xfrm>
            <a:custGeom>
              <a:avLst/>
              <a:gdLst/>
              <a:ahLst/>
              <a:cxnLst/>
              <a:rect r="r" b="b" t="t" l="l"/>
              <a:pathLst>
                <a:path h="435841" w="2717710">
                  <a:moveTo>
                    <a:pt x="36700" y="0"/>
                  </a:moveTo>
                  <a:lnTo>
                    <a:pt x="2681010" y="0"/>
                  </a:lnTo>
                  <a:cubicBezTo>
                    <a:pt x="2701279" y="0"/>
                    <a:pt x="2717710" y="16431"/>
                    <a:pt x="2717710" y="36700"/>
                  </a:cubicBezTo>
                  <a:lnTo>
                    <a:pt x="2717710" y="399141"/>
                  </a:lnTo>
                  <a:cubicBezTo>
                    <a:pt x="2717710" y="419410"/>
                    <a:pt x="2701279" y="435841"/>
                    <a:pt x="2681010" y="435841"/>
                  </a:cubicBezTo>
                  <a:lnTo>
                    <a:pt x="36700" y="435841"/>
                  </a:lnTo>
                  <a:cubicBezTo>
                    <a:pt x="16431" y="435841"/>
                    <a:pt x="0" y="419410"/>
                    <a:pt x="0" y="399141"/>
                  </a:cubicBezTo>
                  <a:lnTo>
                    <a:pt x="0" y="36700"/>
                  </a:lnTo>
                  <a:cubicBezTo>
                    <a:pt x="0" y="16431"/>
                    <a:pt x="16431" y="0"/>
                    <a:pt x="36700" y="0"/>
                  </a:cubicBezTo>
                  <a:close/>
                </a:path>
              </a:pathLst>
            </a:custGeom>
            <a:solidFill>
              <a:srgbClr val="EFECFF"/>
            </a:solidFill>
            <a:ln w="38100" cap="rnd">
              <a:solidFill>
                <a:srgbClr val="847CF4"/>
              </a:solidFill>
              <a:prstDash val="solid"/>
              <a:round/>
            </a:ln>
          </p:spPr>
        </p:sp>
        <p:sp>
          <p:nvSpPr>
            <p:cNvPr name="TextBox 7" id="7"/>
            <p:cNvSpPr txBox="true"/>
            <p:nvPr/>
          </p:nvSpPr>
          <p:spPr>
            <a:xfrm>
              <a:off x="0" y="-47625"/>
              <a:ext cx="2717710" cy="48346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35020" y="5311004"/>
            <a:ext cx="10758664" cy="1725373"/>
            <a:chOff x="0" y="0"/>
            <a:chExt cx="2717710" cy="435841"/>
          </a:xfrm>
        </p:grpSpPr>
        <p:sp>
          <p:nvSpPr>
            <p:cNvPr name="Freeform 9" id="9"/>
            <p:cNvSpPr/>
            <p:nvPr/>
          </p:nvSpPr>
          <p:spPr>
            <a:xfrm flipH="false" flipV="false" rot="0">
              <a:off x="0" y="0"/>
              <a:ext cx="2717710" cy="435841"/>
            </a:xfrm>
            <a:custGeom>
              <a:avLst/>
              <a:gdLst/>
              <a:ahLst/>
              <a:cxnLst/>
              <a:rect r="r" b="b" t="t" l="l"/>
              <a:pathLst>
                <a:path h="435841" w="2717710">
                  <a:moveTo>
                    <a:pt x="36700" y="0"/>
                  </a:moveTo>
                  <a:lnTo>
                    <a:pt x="2681010" y="0"/>
                  </a:lnTo>
                  <a:cubicBezTo>
                    <a:pt x="2701279" y="0"/>
                    <a:pt x="2717710" y="16431"/>
                    <a:pt x="2717710" y="36700"/>
                  </a:cubicBezTo>
                  <a:lnTo>
                    <a:pt x="2717710" y="399141"/>
                  </a:lnTo>
                  <a:cubicBezTo>
                    <a:pt x="2717710" y="419410"/>
                    <a:pt x="2701279" y="435841"/>
                    <a:pt x="2681010" y="435841"/>
                  </a:cubicBezTo>
                  <a:lnTo>
                    <a:pt x="36700" y="435841"/>
                  </a:lnTo>
                  <a:cubicBezTo>
                    <a:pt x="16431" y="435841"/>
                    <a:pt x="0" y="419410"/>
                    <a:pt x="0" y="399141"/>
                  </a:cubicBezTo>
                  <a:lnTo>
                    <a:pt x="0" y="36700"/>
                  </a:lnTo>
                  <a:cubicBezTo>
                    <a:pt x="0" y="16431"/>
                    <a:pt x="16431" y="0"/>
                    <a:pt x="36700" y="0"/>
                  </a:cubicBezTo>
                  <a:close/>
                </a:path>
              </a:pathLst>
            </a:custGeom>
            <a:solidFill>
              <a:srgbClr val="FFF0FA"/>
            </a:solidFill>
            <a:ln w="38100" cap="rnd">
              <a:solidFill>
                <a:srgbClr val="FDDEF2"/>
              </a:solidFill>
              <a:prstDash val="solid"/>
              <a:round/>
            </a:ln>
          </p:spPr>
        </p:sp>
        <p:sp>
          <p:nvSpPr>
            <p:cNvPr name="TextBox 10" id="10"/>
            <p:cNvSpPr txBox="true"/>
            <p:nvPr/>
          </p:nvSpPr>
          <p:spPr>
            <a:xfrm>
              <a:off x="0" y="-47625"/>
              <a:ext cx="2717710" cy="483466"/>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35020" y="7207827"/>
            <a:ext cx="10758664" cy="1725373"/>
            <a:chOff x="0" y="0"/>
            <a:chExt cx="2717710" cy="435841"/>
          </a:xfrm>
        </p:grpSpPr>
        <p:sp>
          <p:nvSpPr>
            <p:cNvPr name="Freeform 12" id="12"/>
            <p:cNvSpPr/>
            <p:nvPr/>
          </p:nvSpPr>
          <p:spPr>
            <a:xfrm flipH="false" flipV="false" rot="0">
              <a:off x="0" y="0"/>
              <a:ext cx="2717710" cy="435841"/>
            </a:xfrm>
            <a:custGeom>
              <a:avLst/>
              <a:gdLst/>
              <a:ahLst/>
              <a:cxnLst/>
              <a:rect r="r" b="b" t="t" l="l"/>
              <a:pathLst>
                <a:path h="435841" w="2717710">
                  <a:moveTo>
                    <a:pt x="36700" y="0"/>
                  </a:moveTo>
                  <a:lnTo>
                    <a:pt x="2681010" y="0"/>
                  </a:lnTo>
                  <a:cubicBezTo>
                    <a:pt x="2701279" y="0"/>
                    <a:pt x="2717710" y="16431"/>
                    <a:pt x="2717710" y="36700"/>
                  </a:cubicBezTo>
                  <a:lnTo>
                    <a:pt x="2717710" y="399141"/>
                  </a:lnTo>
                  <a:cubicBezTo>
                    <a:pt x="2717710" y="419410"/>
                    <a:pt x="2701279" y="435841"/>
                    <a:pt x="2681010" y="435841"/>
                  </a:cubicBezTo>
                  <a:lnTo>
                    <a:pt x="36700" y="435841"/>
                  </a:lnTo>
                  <a:cubicBezTo>
                    <a:pt x="16431" y="435841"/>
                    <a:pt x="0" y="419410"/>
                    <a:pt x="0" y="399141"/>
                  </a:cubicBezTo>
                  <a:lnTo>
                    <a:pt x="0" y="36700"/>
                  </a:lnTo>
                  <a:cubicBezTo>
                    <a:pt x="0" y="16431"/>
                    <a:pt x="16431" y="0"/>
                    <a:pt x="36700" y="0"/>
                  </a:cubicBezTo>
                  <a:close/>
                </a:path>
              </a:pathLst>
            </a:custGeom>
            <a:solidFill>
              <a:srgbClr val="EFECFF"/>
            </a:solidFill>
            <a:ln w="38100" cap="rnd">
              <a:solidFill>
                <a:srgbClr val="847CF4"/>
              </a:solidFill>
              <a:prstDash val="solid"/>
              <a:round/>
            </a:ln>
          </p:spPr>
        </p:sp>
        <p:sp>
          <p:nvSpPr>
            <p:cNvPr name="TextBox 13" id="13"/>
            <p:cNvSpPr txBox="true"/>
            <p:nvPr/>
          </p:nvSpPr>
          <p:spPr>
            <a:xfrm>
              <a:off x="0" y="-47625"/>
              <a:ext cx="2717710" cy="483466"/>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3522702" y="2223655"/>
            <a:ext cx="6673096" cy="8229600"/>
          </a:xfrm>
          <a:custGeom>
            <a:avLst/>
            <a:gdLst/>
            <a:ahLst/>
            <a:cxnLst/>
            <a:rect r="r" b="b" t="t" l="l"/>
            <a:pathLst>
              <a:path h="8229600" w="6673096">
                <a:moveTo>
                  <a:pt x="0" y="0"/>
                </a:moveTo>
                <a:lnTo>
                  <a:pt x="6673096" y="0"/>
                </a:lnTo>
                <a:lnTo>
                  <a:pt x="6673096" y="8229600"/>
                </a:lnTo>
                <a:lnTo>
                  <a:pt x="0" y="8229600"/>
                </a:lnTo>
                <a:lnTo>
                  <a:pt x="0" y="0"/>
                </a:lnTo>
                <a:close/>
              </a:path>
            </a:pathLst>
          </a:custGeom>
          <a:blipFill>
            <a:blip r:embed="rId5"/>
            <a:stretch>
              <a:fillRect l="0" t="0" r="0" b="0"/>
            </a:stretch>
          </a:blipFill>
        </p:spPr>
      </p:sp>
      <p:sp>
        <p:nvSpPr>
          <p:cNvPr name="TextBox 15" id="15"/>
          <p:cNvSpPr txBox="true"/>
          <p:nvPr/>
        </p:nvSpPr>
        <p:spPr>
          <a:xfrm rot="0">
            <a:off x="213472" y="920312"/>
            <a:ext cx="8930528" cy="1926315"/>
          </a:xfrm>
          <a:prstGeom prst="rect">
            <a:avLst/>
          </a:prstGeom>
        </p:spPr>
        <p:txBody>
          <a:bodyPr anchor="t" rtlCol="false" tIns="0" lIns="0" bIns="0" rIns="0">
            <a:spAutoFit/>
          </a:bodyPr>
          <a:lstStyle/>
          <a:p>
            <a:pPr algn="ctr">
              <a:lnSpc>
                <a:spcPts val="6655"/>
              </a:lnSpc>
            </a:pPr>
            <a:r>
              <a:rPr lang="en-US" b="true" sz="6655">
                <a:solidFill>
                  <a:srgbClr val="3D36A8"/>
                </a:solidFill>
                <a:latin typeface="Agrandir Wide Heavy"/>
                <a:ea typeface="Agrandir Wide Heavy"/>
                <a:cs typeface="Agrandir Wide Heavy"/>
                <a:sym typeface="Agrandir Wide Heavy"/>
              </a:rPr>
              <a:t>WHAT WAS DONE</a:t>
            </a:r>
          </a:p>
        </p:txBody>
      </p:sp>
      <p:sp>
        <p:nvSpPr>
          <p:cNvPr name="TextBox 16" id="16"/>
          <p:cNvSpPr txBox="true"/>
          <p:nvPr/>
        </p:nvSpPr>
        <p:spPr>
          <a:xfrm rot="0">
            <a:off x="1644948" y="3915863"/>
            <a:ext cx="9938809" cy="662940"/>
          </a:xfrm>
          <a:prstGeom prst="rect">
            <a:avLst/>
          </a:prstGeom>
        </p:spPr>
        <p:txBody>
          <a:bodyPr anchor="t" rtlCol="false" tIns="0" lIns="0" bIns="0" rIns="0">
            <a:spAutoFit/>
          </a:bodyPr>
          <a:lstStyle/>
          <a:p>
            <a:pPr algn="l">
              <a:lnSpc>
                <a:spcPts val="5459"/>
              </a:lnSpc>
            </a:pPr>
            <a:r>
              <a:rPr lang="en-US" sz="3900">
                <a:solidFill>
                  <a:srgbClr val="3D36A8"/>
                </a:solidFill>
                <a:latin typeface="Muli"/>
                <a:ea typeface="Muli"/>
                <a:cs typeface="Muli"/>
                <a:sym typeface="Muli"/>
              </a:rPr>
              <a:t>Everything: idea, structure, implementation</a:t>
            </a:r>
          </a:p>
        </p:txBody>
      </p:sp>
      <p:sp>
        <p:nvSpPr>
          <p:cNvPr name="TextBox 17" id="17"/>
          <p:cNvSpPr txBox="true"/>
          <p:nvPr/>
        </p:nvSpPr>
        <p:spPr>
          <a:xfrm rot="0">
            <a:off x="1644948" y="5599638"/>
            <a:ext cx="9938809" cy="1100195"/>
          </a:xfrm>
          <a:prstGeom prst="rect">
            <a:avLst/>
          </a:prstGeom>
        </p:spPr>
        <p:txBody>
          <a:bodyPr anchor="t" rtlCol="false" tIns="0" lIns="0" bIns="0" rIns="0">
            <a:spAutoFit/>
          </a:bodyPr>
          <a:lstStyle/>
          <a:p>
            <a:pPr algn="l">
              <a:lnSpc>
                <a:spcPts val="4459"/>
              </a:lnSpc>
            </a:pPr>
            <a:r>
              <a:rPr lang="en-US" sz="3185">
                <a:solidFill>
                  <a:srgbClr val="BB5F9A"/>
                </a:solidFill>
                <a:latin typeface="Muli"/>
                <a:ea typeface="Muli"/>
                <a:cs typeface="Muli"/>
                <a:sym typeface="Muli"/>
              </a:rPr>
              <a:t>Implementation, tests, connection of additional applications</a:t>
            </a:r>
          </a:p>
        </p:txBody>
      </p:sp>
      <p:sp>
        <p:nvSpPr>
          <p:cNvPr name="TextBox 18" id="18"/>
          <p:cNvSpPr txBox="true"/>
          <p:nvPr/>
        </p:nvSpPr>
        <p:spPr>
          <a:xfrm rot="0">
            <a:off x="1644948" y="7801278"/>
            <a:ext cx="9938809" cy="490561"/>
          </a:xfrm>
          <a:prstGeom prst="rect">
            <a:avLst/>
          </a:prstGeom>
        </p:spPr>
        <p:txBody>
          <a:bodyPr anchor="t" rtlCol="false" tIns="0" lIns="0" bIns="0" rIns="0">
            <a:spAutoFit/>
          </a:bodyPr>
          <a:lstStyle/>
          <a:p>
            <a:pPr algn="l">
              <a:lnSpc>
                <a:spcPts val="4039"/>
              </a:lnSpc>
            </a:pPr>
            <a:r>
              <a:rPr lang="en-US" sz="2885">
                <a:solidFill>
                  <a:srgbClr val="3D36A8"/>
                </a:solidFill>
                <a:latin typeface="Muli"/>
                <a:ea typeface="Muli"/>
                <a:cs typeface="Muli"/>
                <a:sym typeface="Muli"/>
              </a:rPr>
              <a:t>This presentation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91377" y="5143500"/>
            <a:ext cx="7560945" cy="8229600"/>
          </a:xfrm>
          <a:custGeom>
            <a:avLst/>
            <a:gdLst/>
            <a:ahLst/>
            <a:cxnLst/>
            <a:rect r="r" b="b" t="t" l="l"/>
            <a:pathLst>
              <a:path h="8229600" w="7560945">
                <a:moveTo>
                  <a:pt x="0" y="0"/>
                </a:moveTo>
                <a:lnTo>
                  <a:pt x="7560945" y="0"/>
                </a:lnTo>
                <a:lnTo>
                  <a:pt x="756094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2622599" y="1028700"/>
            <a:ext cx="13042803" cy="9945137"/>
          </a:xfrm>
          <a:custGeom>
            <a:avLst/>
            <a:gdLst/>
            <a:ahLst/>
            <a:cxnLst/>
            <a:rect r="r" b="b" t="t" l="l"/>
            <a:pathLst>
              <a:path h="9945137" w="13042803">
                <a:moveTo>
                  <a:pt x="0" y="0"/>
                </a:moveTo>
                <a:lnTo>
                  <a:pt x="13042802" y="0"/>
                </a:lnTo>
                <a:lnTo>
                  <a:pt x="13042802" y="9945137"/>
                </a:lnTo>
                <a:lnTo>
                  <a:pt x="0" y="9945137"/>
                </a:lnTo>
                <a:lnTo>
                  <a:pt x="0" y="0"/>
                </a:lnTo>
                <a:close/>
              </a:path>
            </a:pathLst>
          </a:custGeom>
          <a:blipFill>
            <a:blip r:embed="rId6"/>
            <a:stretch>
              <a:fillRect l="0" t="0" r="0" b="0"/>
            </a:stretch>
          </a:blipFill>
        </p:spPr>
      </p:sp>
      <p:sp>
        <p:nvSpPr>
          <p:cNvPr name="TextBox 6" id="6"/>
          <p:cNvSpPr txBox="true"/>
          <p:nvPr/>
        </p:nvSpPr>
        <p:spPr>
          <a:xfrm rot="0">
            <a:off x="3665196" y="545608"/>
            <a:ext cx="10957609" cy="1743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STRUCTURE OF THE SYSTEM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1641" y="3613408"/>
            <a:ext cx="4720341" cy="5644892"/>
          </a:xfrm>
          <a:custGeom>
            <a:avLst/>
            <a:gdLst/>
            <a:ahLst/>
            <a:cxnLst/>
            <a:rect r="r" b="b" t="t" l="l"/>
            <a:pathLst>
              <a:path h="5644892" w="4720341">
                <a:moveTo>
                  <a:pt x="0" y="0"/>
                </a:moveTo>
                <a:lnTo>
                  <a:pt x="4720341" y="0"/>
                </a:lnTo>
                <a:lnTo>
                  <a:pt x="4720341" y="5644892"/>
                </a:lnTo>
                <a:lnTo>
                  <a:pt x="0" y="5644892"/>
                </a:lnTo>
                <a:lnTo>
                  <a:pt x="0" y="0"/>
                </a:lnTo>
                <a:close/>
              </a:path>
            </a:pathLst>
          </a:custGeom>
          <a:blipFill>
            <a:blip r:embed="rId2"/>
            <a:stretch>
              <a:fillRect l="-4935" t="0" r="-4935"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890052" y="1028700"/>
            <a:ext cx="4369248" cy="5878433"/>
          </a:xfrm>
          <a:custGeom>
            <a:avLst/>
            <a:gdLst/>
            <a:ahLst/>
            <a:cxnLst/>
            <a:rect r="r" b="b" t="t" l="l"/>
            <a:pathLst>
              <a:path h="5878433" w="4369248">
                <a:moveTo>
                  <a:pt x="0" y="0"/>
                </a:moveTo>
                <a:lnTo>
                  <a:pt x="4369248" y="0"/>
                </a:lnTo>
                <a:lnTo>
                  <a:pt x="4369248" y="5878433"/>
                </a:lnTo>
                <a:lnTo>
                  <a:pt x="0" y="5878433"/>
                </a:lnTo>
                <a:lnTo>
                  <a:pt x="0" y="0"/>
                </a:lnTo>
                <a:close/>
              </a:path>
            </a:pathLst>
          </a:custGeom>
          <a:blipFill>
            <a:blip r:embed="rId6"/>
            <a:stretch>
              <a:fillRect l="0" t="0" r="0" b="0"/>
            </a:stretch>
          </a:blipFill>
        </p:spPr>
      </p:sp>
      <p:sp>
        <p:nvSpPr>
          <p:cNvPr name="TextBox 6" id="6"/>
          <p:cNvSpPr txBox="true"/>
          <p:nvPr/>
        </p:nvSpPr>
        <p:spPr>
          <a:xfrm rot="0">
            <a:off x="1028700" y="2269063"/>
            <a:ext cx="12418219" cy="745327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CategoryViewSet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Handles CRUD operations for the Category model.</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Methods:</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list(): Retrieves and displays a list of all categories.</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create(): Creates a new category, logging the user responsible.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Permissions: Only accessible by admin users (IsAdminUser).</a:t>
            </a:r>
          </a:p>
          <a:p>
            <a:pPr algn="l">
              <a:lnSpc>
                <a:spcPts val="3624"/>
              </a:lnSpc>
              <a:spcBef>
                <a:spcPct val="0"/>
              </a:spcBef>
            </a:pPr>
            <a:r>
              <a:rPr lang="en-US" sz="2588">
                <a:solidFill>
                  <a:srgbClr val="000000"/>
                </a:solidFill>
                <a:latin typeface="Arimo"/>
                <a:ea typeface="Arimo"/>
                <a:cs typeface="Arimo"/>
                <a:sym typeface="Arimo"/>
              </a:rPr>
              <a:t>ProductViewSet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Handles CRUD operations for the Product model.</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Methods:</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list(): Retrieves and displays a list of all products.</a:t>
            </a:r>
          </a:p>
          <a:p>
            <a:pPr algn="l" marL="1117888" indent="-372629" lvl="2">
              <a:lnSpc>
                <a:spcPts val="3624"/>
              </a:lnSpc>
              <a:spcBef>
                <a:spcPct val="0"/>
              </a:spcBef>
              <a:buFont typeface="Arial"/>
              <a:buChar char="⚬"/>
            </a:pPr>
            <a:r>
              <a:rPr lang="en-US" sz="2588">
                <a:solidFill>
                  <a:srgbClr val="000000"/>
                </a:solidFill>
                <a:latin typeface="Arimo"/>
                <a:ea typeface="Arimo"/>
                <a:cs typeface="Arimo"/>
                <a:sym typeface="Arimo"/>
              </a:rPr>
              <a:t>create(): Creates a new product, logging the user responsible.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Permissions: Only accessible by admin users (IsAdminUser).</a:t>
            </a:r>
          </a:p>
          <a:p>
            <a:pPr algn="l">
              <a:lnSpc>
                <a:spcPts val="3624"/>
              </a:lnSpc>
              <a:spcBef>
                <a:spcPct val="0"/>
              </a:spcBef>
            </a:pPr>
            <a:r>
              <a:rPr lang="en-US" sz="2588">
                <a:solidFill>
                  <a:srgbClr val="000000"/>
                </a:solidFill>
                <a:latin typeface="Arimo"/>
                <a:ea typeface="Arimo"/>
                <a:cs typeface="Arimo"/>
                <a:sym typeface="Arimo"/>
              </a:rPr>
              <a:t>product_list (Function-based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Retrieves and displays a list of all products using a function-based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the user accessing the product list.</a:t>
            </a:r>
          </a:p>
          <a:p>
            <a:pPr algn="l">
              <a:lnSpc>
                <a:spcPts val="3624"/>
              </a:lnSpc>
              <a:spcBef>
                <a:spcPct val="0"/>
              </a:spcBef>
            </a:pPr>
          </a:p>
        </p:txBody>
      </p:sp>
      <p:sp>
        <p:nvSpPr>
          <p:cNvPr name="Freeform 7" id="7"/>
          <p:cNvSpPr/>
          <p:nvPr/>
        </p:nvSpPr>
        <p:spPr>
          <a:xfrm flipH="false" flipV="false" rot="0">
            <a:off x="14065238" y="7345117"/>
            <a:ext cx="3211912" cy="1913183"/>
          </a:xfrm>
          <a:custGeom>
            <a:avLst/>
            <a:gdLst/>
            <a:ahLst/>
            <a:cxnLst/>
            <a:rect r="r" b="b" t="t" l="l"/>
            <a:pathLst>
              <a:path h="1913183" w="3211912">
                <a:moveTo>
                  <a:pt x="0" y="0"/>
                </a:moveTo>
                <a:lnTo>
                  <a:pt x="3211913" y="0"/>
                </a:lnTo>
                <a:lnTo>
                  <a:pt x="3211913" y="1913183"/>
                </a:lnTo>
                <a:lnTo>
                  <a:pt x="0" y="1913183"/>
                </a:lnTo>
                <a:lnTo>
                  <a:pt x="0" y="0"/>
                </a:lnTo>
                <a:close/>
              </a:path>
            </a:pathLst>
          </a:custGeom>
          <a:blipFill>
            <a:blip r:embed="rId7"/>
            <a:stretch>
              <a:fillRect l="0" t="0" r="0" b="0"/>
            </a:stretch>
          </a:blipFill>
        </p:spPr>
      </p:sp>
      <p:sp>
        <p:nvSpPr>
          <p:cNvPr name="TextBox 8" id="8"/>
          <p:cNvSpPr txBox="true"/>
          <p:nvPr/>
        </p:nvSpPr>
        <p:spPr>
          <a:xfrm rot="0">
            <a:off x="-1813609" y="962025"/>
            <a:ext cx="10957609" cy="981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PRODUCTS</a:t>
            </a:r>
          </a:p>
        </p:txBody>
      </p:sp>
      <p:sp>
        <p:nvSpPr>
          <p:cNvPr name="TextBox 9" id="9"/>
          <p:cNvSpPr txBox="true"/>
          <p:nvPr/>
        </p:nvSpPr>
        <p:spPr>
          <a:xfrm rot="0">
            <a:off x="12890052" y="9459944"/>
            <a:ext cx="3873976" cy="45811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Category is part of product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1641" y="3613408"/>
            <a:ext cx="4720341" cy="5644892"/>
          </a:xfrm>
          <a:custGeom>
            <a:avLst/>
            <a:gdLst/>
            <a:ahLst/>
            <a:cxnLst/>
            <a:rect r="r" b="b" t="t" l="l"/>
            <a:pathLst>
              <a:path h="5644892" w="4720341">
                <a:moveTo>
                  <a:pt x="0" y="0"/>
                </a:moveTo>
                <a:lnTo>
                  <a:pt x="4720341" y="0"/>
                </a:lnTo>
                <a:lnTo>
                  <a:pt x="4720341" y="5644892"/>
                </a:lnTo>
                <a:lnTo>
                  <a:pt x="0" y="5644892"/>
                </a:lnTo>
                <a:lnTo>
                  <a:pt x="0" y="0"/>
                </a:lnTo>
                <a:close/>
              </a:path>
            </a:pathLst>
          </a:custGeom>
          <a:blipFill>
            <a:blip r:embed="rId2"/>
            <a:stretch>
              <a:fillRect l="-4935" t="0" r="-4935"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34662" y="1761478"/>
            <a:ext cx="11460409" cy="928207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D</a:t>
            </a:r>
            <a:r>
              <a:rPr lang="en-US" sz="2588">
                <a:solidFill>
                  <a:srgbClr val="000000"/>
                </a:solidFill>
                <a:latin typeface="Arimo"/>
                <a:ea typeface="Arimo"/>
                <a:cs typeface="Arimo"/>
                <a:sym typeface="Arimo"/>
              </a:rPr>
              <a:t>ailyReportViewSet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Manages CRUD operations for DailyReport objects.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Caching: Caches report data for 10 minutes (timeout=600), using a cache key based on the report's ID.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the actions performed (create, update, retrieve, delete).</a:t>
            </a:r>
          </a:p>
          <a:p>
            <a:pPr algn="l" marL="558944" indent="-279472" lvl="1">
              <a:lnSpc>
                <a:spcPts val="3624"/>
              </a:lnSpc>
              <a:spcBef>
                <a:spcPct val="0"/>
              </a:spcBef>
              <a:buFont typeface="Arial"/>
              <a:buChar char="•"/>
            </a:pPr>
          </a:p>
          <a:p>
            <a:pPr algn="l">
              <a:lnSpc>
                <a:spcPts val="3624"/>
              </a:lnSpc>
              <a:spcBef>
                <a:spcPct val="0"/>
              </a:spcBef>
            </a:pPr>
            <a:r>
              <a:rPr lang="en-US" sz="2588">
                <a:solidFill>
                  <a:srgbClr val="000000"/>
                </a:solidFill>
                <a:latin typeface="Arimo"/>
                <a:ea typeface="Arimo"/>
                <a:cs typeface="Arimo"/>
                <a:sym typeface="Arimo"/>
              </a:rPr>
              <a:t>Methods: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perform_create: Creates a new daily report and caches it.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retrieve: Retrieves a single daily report. First checks the cache, then the database if not found in cache.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update: Updates a daily report and refreshes the cache.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destroy: Deletes a daily report and removes it from the cache.</a:t>
            </a:r>
          </a:p>
          <a:p>
            <a:pPr algn="l" marL="558944" indent="-279472" lvl="1">
              <a:lnSpc>
                <a:spcPts val="3624"/>
              </a:lnSpc>
              <a:spcBef>
                <a:spcPct val="0"/>
              </a:spcBef>
              <a:buFont typeface="Arial"/>
              <a:buChar char="•"/>
            </a:pPr>
          </a:p>
          <a:p>
            <a:pPr algn="l">
              <a:lnSpc>
                <a:spcPts val="3624"/>
              </a:lnSpc>
              <a:spcBef>
                <a:spcPct val="0"/>
              </a:spcBef>
            </a:pPr>
            <a:r>
              <a:rPr lang="en-US" sz="2588">
                <a:solidFill>
                  <a:srgbClr val="000000"/>
                </a:solidFill>
                <a:latin typeface="Arimo"/>
                <a:ea typeface="Arimo"/>
                <a:cs typeface="Arimo"/>
                <a:sym typeface="Arimo"/>
              </a:rPr>
              <a:t>daily_report_list (Function-based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Displays a list of all daily reports.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Caching: Caches the entire list of daily reports for 10 minutes (timeout=600).</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when the report list is accessed.</a:t>
            </a:r>
          </a:p>
          <a:p>
            <a:pPr algn="l">
              <a:lnSpc>
                <a:spcPts val="3624"/>
              </a:lnSpc>
              <a:spcBef>
                <a:spcPct val="0"/>
              </a:spcBef>
            </a:pPr>
          </a:p>
          <a:p>
            <a:pPr algn="l">
              <a:lnSpc>
                <a:spcPts val="3624"/>
              </a:lnSpc>
              <a:spcBef>
                <a:spcPct val="0"/>
              </a:spcBef>
            </a:pPr>
          </a:p>
        </p:txBody>
      </p:sp>
      <p:sp>
        <p:nvSpPr>
          <p:cNvPr name="Freeform 6" id="6"/>
          <p:cNvSpPr/>
          <p:nvPr/>
        </p:nvSpPr>
        <p:spPr>
          <a:xfrm flipH="false" flipV="false" rot="0">
            <a:off x="12064106" y="829510"/>
            <a:ext cx="6040548" cy="5606344"/>
          </a:xfrm>
          <a:custGeom>
            <a:avLst/>
            <a:gdLst/>
            <a:ahLst/>
            <a:cxnLst/>
            <a:rect r="r" b="b" t="t" l="l"/>
            <a:pathLst>
              <a:path h="5606344" w="6040548">
                <a:moveTo>
                  <a:pt x="0" y="0"/>
                </a:moveTo>
                <a:lnTo>
                  <a:pt x="6040548" y="0"/>
                </a:lnTo>
                <a:lnTo>
                  <a:pt x="6040548" y="5606344"/>
                </a:lnTo>
                <a:lnTo>
                  <a:pt x="0" y="5606344"/>
                </a:lnTo>
                <a:lnTo>
                  <a:pt x="0" y="0"/>
                </a:lnTo>
                <a:close/>
              </a:path>
            </a:pathLst>
          </a:custGeom>
          <a:blipFill>
            <a:blip r:embed="rId6"/>
            <a:stretch>
              <a:fillRect l="0" t="0" r="0" b="0"/>
            </a:stretch>
          </a:blipFill>
        </p:spPr>
      </p:sp>
      <p:sp>
        <p:nvSpPr>
          <p:cNvPr name="TextBox 7" id="7"/>
          <p:cNvSpPr txBox="true"/>
          <p:nvPr/>
        </p:nvSpPr>
        <p:spPr>
          <a:xfrm rot="0">
            <a:off x="-871841" y="962025"/>
            <a:ext cx="10957609" cy="981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DAILY  REPORT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1641" y="3613408"/>
            <a:ext cx="4720341" cy="5644892"/>
          </a:xfrm>
          <a:custGeom>
            <a:avLst/>
            <a:gdLst/>
            <a:ahLst/>
            <a:cxnLst/>
            <a:rect r="r" b="b" t="t" l="l"/>
            <a:pathLst>
              <a:path h="5644892" w="4720341">
                <a:moveTo>
                  <a:pt x="0" y="0"/>
                </a:moveTo>
                <a:lnTo>
                  <a:pt x="4720341" y="0"/>
                </a:lnTo>
                <a:lnTo>
                  <a:pt x="4720341" y="5644892"/>
                </a:lnTo>
                <a:lnTo>
                  <a:pt x="0" y="5644892"/>
                </a:lnTo>
                <a:lnTo>
                  <a:pt x="0" y="0"/>
                </a:lnTo>
                <a:close/>
              </a:path>
            </a:pathLst>
          </a:custGeom>
          <a:blipFill>
            <a:blip r:embed="rId2"/>
            <a:stretch>
              <a:fillRect l="-4935" t="0" r="-4935"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58810" y="1876425"/>
            <a:ext cx="11460409" cy="10185046"/>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Month</a:t>
            </a:r>
            <a:r>
              <a:rPr lang="en-US" sz="2588">
                <a:solidFill>
                  <a:srgbClr val="000000"/>
                </a:solidFill>
                <a:latin typeface="Arimo"/>
                <a:ea typeface="Arimo"/>
                <a:cs typeface="Arimo"/>
                <a:sym typeface="Arimo"/>
              </a:rPr>
              <a:t>lyReportViewSet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Manages CRUD operations for MonthlyReport objects.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Caching: Caches report data for 10 minutes (timeout=600), using a cache key based on the report's ID.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the actions performed (create, update, retrieve, delete).</a:t>
            </a:r>
          </a:p>
          <a:p>
            <a:pPr algn="l" marL="558944" indent="-279472" lvl="1">
              <a:lnSpc>
                <a:spcPts val="3624"/>
              </a:lnSpc>
              <a:spcBef>
                <a:spcPct val="0"/>
              </a:spcBef>
              <a:buFont typeface="Arial"/>
              <a:buChar char="•"/>
            </a:pPr>
          </a:p>
          <a:p>
            <a:pPr algn="l">
              <a:lnSpc>
                <a:spcPts val="3624"/>
              </a:lnSpc>
              <a:spcBef>
                <a:spcPct val="0"/>
              </a:spcBef>
            </a:pPr>
            <a:r>
              <a:rPr lang="en-US" sz="2588">
                <a:solidFill>
                  <a:srgbClr val="000000"/>
                </a:solidFill>
                <a:latin typeface="Arimo"/>
                <a:ea typeface="Arimo"/>
                <a:cs typeface="Arimo"/>
                <a:sym typeface="Arimo"/>
              </a:rPr>
              <a:t>Methods: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perform_create: Creates a new monthly report and caches it.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retrieve: Retrieves a single monthly report. First checks the cache, then the database if not found in cache.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update: Updates a monthly report and refreshes the cache.</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destroy: Deletes a monthly report and removes it from the cache.</a:t>
            </a:r>
          </a:p>
          <a:p>
            <a:pPr algn="l">
              <a:lnSpc>
                <a:spcPts val="3624"/>
              </a:lnSpc>
              <a:spcBef>
                <a:spcPct val="0"/>
              </a:spcBef>
            </a:pPr>
          </a:p>
          <a:p>
            <a:pPr algn="l">
              <a:lnSpc>
                <a:spcPts val="3624"/>
              </a:lnSpc>
              <a:spcBef>
                <a:spcPct val="0"/>
              </a:spcBef>
            </a:pPr>
            <a:r>
              <a:rPr lang="en-US" sz="2588">
                <a:solidFill>
                  <a:srgbClr val="000000"/>
                </a:solidFill>
                <a:latin typeface="Arimo"/>
                <a:ea typeface="Arimo"/>
                <a:cs typeface="Arimo"/>
                <a:sym typeface="Arimo"/>
              </a:rPr>
              <a:t>monthly_report_list (Function-based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Displays a list of all monthly reports.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Caching: Caches the entire list of monthly reports for 10 minutes (timeout=600).</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when the report list is accessed.</a:t>
            </a:r>
          </a:p>
          <a:p>
            <a:pPr algn="l">
              <a:lnSpc>
                <a:spcPts val="3624"/>
              </a:lnSpc>
              <a:spcBef>
                <a:spcPct val="0"/>
              </a:spcBef>
            </a:pPr>
          </a:p>
          <a:p>
            <a:pPr algn="l">
              <a:lnSpc>
                <a:spcPts val="3624"/>
              </a:lnSpc>
              <a:spcBef>
                <a:spcPct val="0"/>
              </a:spcBef>
            </a:pPr>
          </a:p>
          <a:p>
            <a:pPr algn="l">
              <a:lnSpc>
                <a:spcPts val="3624"/>
              </a:lnSpc>
              <a:spcBef>
                <a:spcPct val="0"/>
              </a:spcBef>
            </a:pPr>
          </a:p>
          <a:p>
            <a:pPr algn="l">
              <a:lnSpc>
                <a:spcPts val="3624"/>
              </a:lnSpc>
              <a:spcBef>
                <a:spcPct val="0"/>
              </a:spcBef>
            </a:pPr>
          </a:p>
        </p:txBody>
      </p:sp>
      <p:sp>
        <p:nvSpPr>
          <p:cNvPr name="Freeform 6" id="6"/>
          <p:cNvSpPr/>
          <p:nvPr/>
        </p:nvSpPr>
        <p:spPr>
          <a:xfrm flipH="false" flipV="false" rot="0">
            <a:off x="11919219" y="1028700"/>
            <a:ext cx="6088561" cy="5601476"/>
          </a:xfrm>
          <a:custGeom>
            <a:avLst/>
            <a:gdLst/>
            <a:ahLst/>
            <a:cxnLst/>
            <a:rect r="r" b="b" t="t" l="l"/>
            <a:pathLst>
              <a:path h="5601476" w="6088561">
                <a:moveTo>
                  <a:pt x="0" y="0"/>
                </a:moveTo>
                <a:lnTo>
                  <a:pt x="6088561" y="0"/>
                </a:lnTo>
                <a:lnTo>
                  <a:pt x="6088561" y="5601476"/>
                </a:lnTo>
                <a:lnTo>
                  <a:pt x="0" y="5601476"/>
                </a:lnTo>
                <a:lnTo>
                  <a:pt x="0" y="0"/>
                </a:lnTo>
                <a:close/>
              </a:path>
            </a:pathLst>
          </a:custGeom>
          <a:blipFill>
            <a:blip r:embed="rId6"/>
            <a:stretch>
              <a:fillRect l="0" t="0" r="0" b="0"/>
            </a:stretch>
          </a:blipFill>
        </p:spPr>
      </p:sp>
      <p:sp>
        <p:nvSpPr>
          <p:cNvPr name="TextBox 7" id="7"/>
          <p:cNvSpPr txBox="true"/>
          <p:nvPr/>
        </p:nvSpPr>
        <p:spPr>
          <a:xfrm rot="0">
            <a:off x="-413031" y="962025"/>
            <a:ext cx="10957609" cy="981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MONTHLY  REPORT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1641" y="3613408"/>
            <a:ext cx="4720341" cy="5644892"/>
          </a:xfrm>
          <a:custGeom>
            <a:avLst/>
            <a:gdLst/>
            <a:ahLst/>
            <a:cxnLst/>
            <a:rect r="r" b="b" t="t" l="l"/>
            <a:pathLst>
              <a:path h="5644892" w="4720341">
                <a:moveTo>
                  <a:pt x="0" y="0"/>
                </a:moveTo>
                <a:lnTo>
                  <a:pt x="4720341" y="0"/>
                </a:lnTo>
                <a:lnTo>
                  <a:pt x="4720341" y="5644892"/>
                </a:lnTo>
                <a:lnTo>
                  <a:pt x="0" y="5644892"/>
                </a:lnTo>
                <a:lnTo>
                  <a:pt x="0" y="0"/>
                </a:lnTo>
                <a:close/>
              </a:path>
            </a:pathLst>
          </a:custGeom>
          <a:blipFill>
            <a:blip r:embed="rId2"/>
            <a:stretch>
              <a:fillRect l="-4935" t="0" r="-4935"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716602" y="1040159"/>
            <a:ext cx="4832148" cy="5443444"/>
          </a:xfrm>
          <a:custGeom>
            <a:avLst/>
            <a:gdLst/>
            <a:ahLst/>
            <a:cxnLst/>
            <a:rect r="r" b="b" t="t" l="l"/>
            <a:pathLst>
              <a:path h="5443444" w="4832148">
                <a:moveTo>
                  <a:pt x="0" y="0"/>
                </a:moveTo>
                <a:lnTo>
                  <a:pt x="4832148" y="0"/>
                </a:lnTo>
                <a:lnTo>
                  <a:pt x="4832148" y="5443444"/>
                </a:lnTo>
                <a:lnTo>
                  <a:pt x="0" y="5443444"/>
                </a:lnTo>
                <a:lnTo>
                  <a:pt x="0" y="0"/>
                </a:lnTo>
                <a:close/>
              </a:path>
            </a:pathLst>
          </a:custGeom>
          <a:blipFill>
            <a:blip r:embed="rId6"/>
            <a:stretch>
              <a:fillRect l="0" t="0" r="0" b="0"/>
            </a:stretch>
          </a:blipFill>
        </p:spPr>
      </p:sp>
      <p:sp>
        <p:nvSpPr>
          <p:cNvPr name="Freeform 6" id="6"/>
          <p:cNvSpPr/>
          <p:nvPr/>
        </p:nvSpPr>
        <p:spPr>
          <a:xfrm flipH="false" flipV="false" rot="0">
            <a:off x="12838627" y="7148203"/>
            <a:ext cx="4588099" cy="2749289"/>
          </a:xfrm>
          <a:custGeom>
            <a:avLst/>
            <a:gdLst/>
            <a:ahLst/>
            <a:cxnLst/>
            <a:rect r="r" b="b" t="t" l="l"/>
            <a:pathLst>
              <a:path h="2749289" w="4588099">
                <a:moveTo>
                  <a:pt x="0" y="0"/>
                </a:moveTo>
                <a:lnTo>
                  <a:pt x="4588099" y="0"/>
                </a:lnTo>
                <a:lnTo>
                  <a:pt x="4588099" y="2749289"/>
                </a:lnTo>
                <a:lnTo>
                  <a:pt x="0" y="2749289"/>
                </a:lnTo>
                <a:lnTo>
                  <a:pt x="0" y="0"/>
                </a:lnTo>
                <a:close/>
              </a:path>
            </a:pathLst>
          </a:custGeom>
          <a:blipFill>
            <a:blip r:embed="rId7"/>
            <a:stretch>
              <a:fillRect l="0" t="0" r="0" b="0"/>
            </a:stretch>
          </a:blipFill>
        </p:spPr>
      </p:sp>
      <p:sp>
        <p:nvSpPr>
          <p:cNvPr name="TextBox 7" id="7"/>
          <p:cNvSpPr txBox="true"/>
          <p:nvPr/>
        </p:nvSpPr>
        <p:spPr>
          <a:xfrm rot="0">
            <a:off x="482958" y="2576714"/>
            <a:ext cx="11460409" cy="553303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RegisterPageView (Class-based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Handles the registration page display for users.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when the registration page is accessed.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a:t>
            </a:r>
            <a:r>
              <a:rPr lang="en-US" sz="2588">
                <a:solidFill>
                  <a:srgbClr val="000000"/>
                </a:solidFill>
                <a:latin typeface="Arimo"/>
                <a:ea typeface="Arimo"/>
                <a:cs typeface="Arimo"/>
                <a:sym typeface="Arimo"/>
              </a:rPr>
              <a:t>emplate: Renders the register.html template.</a:t>
            </a:r>
          </a:p>
          <a:p>
            <a:pPr algn="l">
              <a:lnSpc>
                <a:spcPts val="3624"/>
              </a:lnSpc>
              <a:spcBef>
                <a:spcPct val="0"/>
              </a:spcBef>
            </a:pPr>
            <a:r>
              <a:rPr lang="en-US" sz="2588">
                <a:solidFill>
                  <a:srgbClr val="000000"/>
                </a:solidFill>
                <a:latin typeface="Arimo"/>
                <a:ea typeface="Arimo"/>
                <a:cs typeface="Arimo"/>
                <a:sym typeface="Arimo"/>
              </a:rPr>
              <a:t>M</a:t>
            </a:r>
            <a:r>
              <a:rPr lang="en-US" sz="2588">
                <a:solidFill>
                  <a:srgbClr val="000000"/>
                </a:solidFill>
                <a:latin typeface="Arimo"/>
                <a:ea typeface="Arimo"/>
                <a:cs typeface="Arimo"/>
                <a:sym typeface="Arimo"/>
              </a:rPr>
              <a:t>ethod: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g</a:t>
            </a:r>
            <a:r>
              <a:rPr lang="en-US" sz="2588">
                <a:solidFill>
                  <a:srgbClr val="000000"/>
                </a:solidFill>
                <a:latin typeface="Arimo"/>
                <a:ea typeface="Arimo"/>
                <a:cs typeface="Arimo"/>
                <a:sym typeface="Arimo"/>
              </a:rPr>
              <a:t>et: Logs the access of the registration page and renders the register.html template for the user.</a:t>
            </a:r>
          </a:p>
          <a:p>
            <a:pPr algn="l">
              <a:lnSpc>
                <a:spcPts val="3624"/>
              </a:lnSpc>
              <a:spcBef>
                <a:spcPct val="0"/>
              </a:spcBef>
            </a:pPr>
          </a:p>
          <a:p>
            <a:pPr algn="l">
              <a:lnSpc>
                <a:spcPts val="3624"/>
              </a:lnSpc>
              <a:spcBef>
                <a:spcPct val="0"/>
              </a:spcBef>
            </a:pPr>
          </a:p>
          <a:p>
            <a:pPr algn="l">
              <a:lnSpc>
                <a:spcPts val="3624"/>
              </a:lnSpc>
              <a:spcBef>
                <a:spcPct val="0"/>
              </a:spcBef>
            </a:pPr>
          </a:p>
          <a:p>
            <a:pPr algn="l">
              <a:lnSpc>
                <a:spcPts val="3624"/>
              </a:lnSpc>
              <a:spcBef>
                <a:spcPct val="0"/>
              </a:spcBef>
            </a:pPr>
            <a:r>
              <a:rPr lang="en-US" sz="2588">
                <a:solidFill>
                  <a:srgbClr val="000000"/>
                </a:solidFill>
                <a:latin typeface="Arimo"/>
                <a:ea typeface="Arimo"/>
                <a:cs typeface="Arimo"/>
                <a:sym typeface="Arimo"/>
              </a:rPr>
              <a:t>Role is part of user. There no functions</a:t>
            </a:r>
          </a:p>
          <a:p>
            <a:pPr algn="l">
              <a:lnSpc>
                <a:spcPts val="3624"/>
              </a:lnSpc>
              <a:spcBef>
                <a:spcPct val="0"/>
              </a:spcBef>
            </a:pPr>
          </a:p>
        </p:txBody>
      </p:sp>
      <p:sp>
        <p:nvSpPr>
          <p:cNvPr name="TextBox 8" id="8"/>
          <p:cNvSpPr txBox="true"/>
          <p:nvPr/>
        </p:nvSpPr>
        <p:spPr>
          <a:xfrm rot="0">
            <a:off x="-413031" y="962025"/>
            <a:ext cx="10957609" cy="981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USERS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1641" y="3613408"/>
            <a:ext cx="4720341" cy="5644892"/>
          </a:xfrm>
          <a:custGeom>
            <a:avLst/>
            <a:gdLst/>
            <a:ahLst/>
            <a:cxnLst/>
            <a:rect r="r" b="b" t="t" l="l"/>
            <a:pathLst>
              <a:path h="5644892" w="4720341">
                <a:moveTo>
                  <a:pt x="0" y="0"/>
                </a:moveTo>
                <a:lnTo>
                  <a:pt x="4720341" y="0"/>
                </a:lnTo>
                <a:lnTo>
                  <a:pt x="4720341" y="5644892"/>
                </a:lnTo>
                <a:lnTo>
                  <a:pt x="0" y="5644892"/>
                </a:lnTo>
                <a:lnTo>
                  <a:pt x="0" y="0"/>
                </a:lnTo>
                <a:close/>
              </a:path>
            </a:pathLst>
          </a:custGeom>
          <a:blipFill>
            <a:blip r:embed="rId2"/>
            <a:stretch>
              <a:fillRect l="-4935" t="0" r="-4935" b="0"/>
            </a:stretch>
          </a:blipFill>
        </p:spPr>
      </p:sp>
      <p:sp>
        <p:nvSpPr>
          <p:cNvPr name="Freeform 3" id="3"/>
          <p:cNvSpPr/>
          <p:nvPr/>
        </p:nvSpPr>
        <p:spPr>
          <a:xfrm flipH="false" flipV="false" rot="0">
            <a:off x="14065238" y="-5257800"/>
            <a:ext cx="7770114" cy="8229600"/>
          </a:xfrm>
          <a:custGeom>
            <a:avLst/>
            <a:gdLst/>
            <a:ahLst/>
            <a:cxnLst/>
            <a:rect r="r" b="b" t="t" l="l"/>
            <a:pathLst>
              <a:path h="8229600" w="7770114">
                <a:moveTo>
                  <a:pt x="0" y="0"/>
                </a:moveTo>
                <a:lnTo>
                  <a:pt x="7770114" y="0"/>
                </a:lnTo>
                <a:lnTo>
                  <a:pt x="7770114"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24401">
            <a:off x="6985794" y="6075224"/>
            <a:ext cx="21929002" cy="7934312"/>
          </a:xfrm>
          <a:custGeom>
            <a:avLst/>
            <a:gdLst/>
            <a:ahLst/>
            <a:cxnLst/>
            <a:rect r="r" b="b" t="t" l="l"/>
            <a:pathLst>
              <a:path h="7934312" w="21929002">
                <a:moveTo>
                  <a:pt x="0" y="0"/>
                </a:moveTo>
                <a:lnTo>
                  <a:pt x="21929002" y="0"/>
                </a:lnTo>
                <a:lnTo>
                  <a:pt x="21929002" y="7934311"/>
                </a:lnTo>
                <a:lnTo>
                  <a:pt x="0" y="7934311"/>
                </a:lnTo>
                <a:lnTo>
                  <a:pt x="0" y="0"/>
                </a:lnTo>
                <a:close/>
              </a:path>
            </a:pathLst>
          </a:custGeom>
          <a:blipFill>
            <a:blip r:embed="rId4">
              <a:alphaModFix amt="38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86757" y="2247253"/>
            <a:ext cx="11460409" cy="8767727"/>
          </a:xfrm>
          <a:prstGeom prst="rect">
            <a:avLst/>
          </a:prstGeom>
        </p:spPr>
        <p:txBody>
          <a:bodyPr anchor="t" rtlCol="false" tIns="0" lIns="0" bIns="0" rIns="0">
            <a:spAutoFit/>
          </a:bodyPr>
          <a:lstStyle/>
          <a:p>
            <a:pPr algn="l">
              <a:lnSpc>
                <a:spcPts val="3624"/>
              </a:lnSpc>
              <a:spcBef>
                <a:spcPct val="0"/>
              </a:spcBef>
            </a:pPr>
            <a:r>
              <a:rPr lang="en-US" sz="2588">
                <a:solidFill>
                  <a:srgbClr val="000000"/>
                </a:solidFill>
                <a:latin typeface="Arimo"/>
                <a:ea typeface="Arimo"/>
                <a:cs typeface="Arimo"/>
                <a:sym typeface="Arimo"/>
              </a:rPr>
              <a:t>T</a:t>
            </a:r>
            <a:r>
              <a:rPr lang="en-US" sz="2588">
                <a:solidFill>
                  <a:srgbClr val="000000"/>
                </a:solidFill>
                <a:latin typeface="Arimo"/>
                <a:ea typeface="Arimo"/>
                <a:cs typeface="Arimo"/>
                <a:sym typeface="Arimo"/>
              </a:rPr>
              <a:t>ransactionViewSet (Class-based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Handles CRUD operations for the Transaction model via the Django Rest Framework’s ModelViewSet.</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when the transaction list is accessed and when a new transaction is created.</a:t>
            </a:r>
          </a:p>
          <a:p>
            <a:pPr algn="l">
              <a:lnSpc>
                <a:spcPts val="3624"/>
              </a:lnSpc>
              <a:spcBef>
                <a:spcPct val="0"/>
              </a:spcBef>
            </a:pPr>
          </a:p>
          <a:p>
            <a:pPr algn="l">
              <a:lnSpc>
                <a:spcPts val="3624"/>
              </a:lnSpc>
              <a:spcBef>
                <a:spcPct val="0"/>
              </a:spcBef>
            </a:pPr>
            <a:r>
              <a:rPr lang="en-US" sz="2588">
                <a:solidFill>
                  <a:srgbClr val="000000"/>
                </a:solidFill>
                <a:latin typeface="Arimo"/>
                <a:ea typeface="Arimo"/>
                <a:cs typeface="Arimo"/>
                <a:sym typeface="Arimo"/>
              </a:rPr>
              <a:t>M</a:t>
            </a:r>
            <a:r>
              <a:rPr lang="en-US" sz="2588">
                <a:solidFill>
                  <a:srgbClr val="000000"/>
                </a:solidFill>
                <a:latin typeface="Arimo"/>
                <a:ea typeface="Arimo"/>
                <a:cs typeface="Arimo"/>
                <a:sym typeface="Arimo"/>
              </a:rPr>
              <a:t>ethods:</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list(): Logs when the list of transactions is accessed by a user and then retrieves the list using the ModelViewSet’s list method.</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create(): Logs when a new transaction is created by a user and then creates the transaction using the ModelViewSet’s create method.</a:t>
            </a:r>
          </a:p>
          <a:p>
            <a:pPr algn="l">
              <a:lnSpc>
                <a:spcPts val="3624"/>
              </a:lnSpc>
              <a:spcBef>
                <a:spcPct val="0"/>
              </a:spcBef>
            </a:pPr>
          </a:p>
          <a:p>
            <a:pPr algn="l">
              <a:lnSpc>
                <a:spcPts val="3624"/>
              </a:lnSpc>
              <a:spcBef>
                <a:spcPct val="0"/>
              </a:spcBef>
            </a:pPr>
            <a:r>
              <a:rPr lang="en-US" sz="2588">
                <a:solidFill>
                  <a:srgbClr val="000000"/>
                </a:solidFill>
                <a:latin typeface="Arimo"/>
                <a:ea typeface="Arimo"/>
                <a:cs typeface="Arimo"/>
                <a:sym typeface="Arimo"/>
              </a:rPr>
              <a:t>transactions_list (Function-based View)</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Purpose: Displays the list of transactions in the application.</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Logging: Logs when the transactions list is accessed by a user.</a:t>
            </a:r>
          </a:p>
          <a:p>
            <a:pPr algn="l" marL="558944" indent="-279472" lvl="1">
              <a:lnSpc>
                <a:spcPts val="3624"/>
              </a:lnSpc>
              <a:spcBef>
                <a:spcPct val="0"/>
              </a:spcBef>
              <a:buFont typeface="Arial"/>
              <a:buChar char="•"/>
            </a:pPr>
            <a:r>
              <a:rPr lang="en-US" sz="2588">
                <a:solidFill>
                  <a:srgbClr val="000000"/>
                </a:solidFill>
                <a:latin typeface="Arimo"/>
                <a:ea typeface="Arimo"/>
                <a:cs typeface="Arimo"/>
                <a:sym typeface="Arimo"/>
              </a:rPr>
              <a:t>Template Rendering: Renders the transactions_list.html template with the list of transactions.</a:t>
            </a:r>
          </a:p>
          <a:p>
            <a:pPr algn="l">
              <a:lnSpc>
                <a:spcPts val="3624"/>
              </a:lnSpc>
              <a:spcBef>
                <a:spcPct val="0"/>
              </a:spcBef>
            </a:pPr>
          </a:p>
          <a:p>
            <a:pPr algn="l">
              <a:lnSpc>
                <a:spcPts val="3624"/>
              </a:lnSpc>
              <a:spcBef>
                <a:spcPct val="0"/>
              </a:spcBef>
            </a:pPr>
          </a:p>
        </p:txBody>
      </p:sp>
      <p:sp>
        <p:nvSpPr>
          <p:cNvPr name="Freeform 6" id="6"/>
          <p:cNvSpPr/>
          <p:nvPr/>
        </p:nvSpPr>
        <p:spPr>
          <a:xfrm flipH="false" flipV="false" rot="0">
            <a:off x="12426032" y="1485900"/>
            <a:ext cx="5524263" cy="5311161"/>
          </a:xfrm>
          <a:custGeom>
            <a:avLst/>
            <a:gdLst/>
            <a:ahLst/>
            <a:cxnLst/>
            <a:rect r="r" b="b" t="t" l="l"/>
            <a:pathLst>
              <a:path h="5311161" w="5524263">
                <a:moveTo>
                  <a:pt x="0" y="0"/>
                </a:moveTo>
                <a:lnTo>
                  <a:pt x="5524263" y="0"/>
                </a:lnTo>
                <a:lnTo>
                  <a:pt x="5524263" y="5311161"/>
                </a:lnTo>
                <a:lnTo>
                  <a:pt x="0" y="5311161"/>
                </a:lnTo>
                <a:lnTo>
                  <a:pt x="0" y="0"/>
                </a:lnTo>
                <a:close/>
              </a:path>
            </a:pathLst>
          </a:custGeom>
          <a:blipFill>
            <a:blip r:embed="rId6"/>
            <a:stretch>
              <a:fillRect l="0" t="0" r="0" b="0"/>
            </a:stretch>
          </a:blipFill>
        </p:spPr>
      </p:sp>
      <p:sp>
        <p:nvSpPr>
          <p:cNvPr name="TextBox 7" id="7"/>
          <p:cNvSpPr txBox="true"/>
          <p:nvPr/>
        </p:nvSpPr>
        <p:spPr>
          <a:xfrm rot="0">
            <a:off x="-413031" y="962025"/>
            <a:ext cx="10957609" cy="981075"/>
          </a:xfrm>
          <a:prstGeom prst="rect">
            <a:avLst/>
          </a:prstGeom>
        </p:spPr>
        <p:txBody>
          <a:bodyPr anchor="t" rtlCol="false" tIns="0" lIns="0" bIns="0" rIns="0">
            <a:spAutoFit/>
          </a:bodyPr>
          <a:lstStyle/>
          <a:p>
            <a:pPr algn="ctr">
              <a:lnSpc>
                <a:spcPts val="6000"/>
              </a:lnSpc>
            </a:pPr>
            <a:r>
              <a:rPr lang="en-US" b="true" sz="6000">
                <a:solidFill>
                  <a:srgbClr val="3D36A8"/>
                </a:solidFill>
                <a:latin typeface="Agrandir Wide Heavy"/>
                <a:ea typeface="Agrandir Wide Heavy"/>
                <a:cs typeface="Agrandir Wide Heavy"/>
                <a:sym typeface="Agrandir Wide Heavy"/>
              </a:rPr>
              <a:t>TRANSACTION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DAGX1Ca4LEg</dc:identifier>
  <dcterms:modified xsi:type="dcterms:W3CDTF">2011-08-01T06:04:30Z</dcterms:modified>
  <cp:revision>1</cp:revision>
  <dc:title>Group Project</dc:title>
</cp:coreProperties>
</file>

<file path=docProps/thumbnail.jpeg>
</file>